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1A3E28D-DFF2-46D4-A9DA-CB92C54F4EF1}">
  <a:tblStyle styleId="{41A3E28D-DFF2-46D4-A9DA-CB92C54F4EF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-regular.fntdata"/><Relationship Id="rId18" Type="http://schemas.openxmlformats.org/officeDocument/2006/relationships/slide" Target="slides/slide12.xml"/></Relationships>
</file>

<file path=ppt/media/image1.png>
</file>

<file path=ppt/media/image5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6a57643715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6a57643715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6a57643715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6a57643715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6a57643715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6a57643715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6a57643715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6a57643715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6a57643715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6a57643715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6a57643715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6a57643715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6a57643715_4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6a57643715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6a57643715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6a57643715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32" name="Google Shape;132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Google Shape;151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53" name="Google Shape;153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54" name="Google Shape;154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" name="Google Shape;155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6" name="Google Shape;1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Google Shape;157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" name="Google Shape;161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2" name="Google Shape;162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6" name="Google Shape;166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" name="Google Shape;17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3" name="Google Shape;17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" name="Google Shape;175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" name="Google Shape;17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" name="Google Shape;179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5" name="Google Shape;18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8" name="Google Shape;1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9" name="Google Shape;189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TheOctoMizer/AAI-510-Project" TargetMode="External"/><Relationship Id="rId4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 txBox="1"/>
          <p:nvPr>
            <p:ph type="ctrTitle"/>
          </p:nvPr>
        </p:nvSpPr>
        <p:spPr>
          <a:xfrm>
            <a:off x="3224500" y="806600"/>
            <a:ext cx="59658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Understanding Global Customer Sentiment Using AI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7"/>
          <p:cNvSpPr txBox="1"/>
          <p:nvPr>
            <p:ph idx="1" type="subTitle"/>
          </p:nvPr>
        </p:nvSpPr>
        <p:spPr>
          <a:xfrm>
            <a:off x="3280800" y="2744300"/>
            <a:ext cx="4835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-GB" sz="1526"/>
              <a:t>A Multilingual Twitter Sentiment Analysis Project</a:t>
            </a:r>
            <a:endParaRPr sz="1212"/>
          </a:p>
        </p:txBody>
      </p:sp>
      <p:sp>
        <p:nvSpPr>
          <p:cNvPr id="196" name="Google Shape;196;p17"/>
          <p:cNvSpPr txBox="1"/>
          <p:nvPr/>
        </p:nvSpPr>
        <p:spPr>
          <a:xfrm>
            <a:off x="5977675" y="3724950"/>
            <a:ext cx="3073800" cy="9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</a:rPr>
              <a:t>Presented by:</a:t>
            </a:r>
            <a:r>
              <a:rPr lang="en-GB" sz="1300">
                <a:solidFill>
                  <a:srgbClr val="FFFFFF"/>
                </a:solidFill>
              </a:rPr>
              <a:t> 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chemeClr val="lt1"/>
                </a:solidFill>
              </a:rPr>
              <a:t>Samiksha Kodgire</a:t>
            </a:r>
            <a:r>
              <a:rPr lang="en-GB" sz="1200">
                <a:solidFill>
                  <a:srgbClr val="FFFFFF"/>
                </a:solidFill>
              </a:rPr>
              <a:t>, </a:t>
            </a:r>
            <a:r>
              <a:rPr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Chyavan Shenoy</a:t>
            </a:r>
            <a:r>
              <a:rPr lang="en-GB" sz="1200">
                <a:solidFill>
                  <a:schemeClr val="lt1"/>
                </a:solidFill>
              </a:rPr>
              <a:t> </a:t>
            </a:r>
            <a:r>
              <a:rPr lang="en-GB" sz="1200">
                <a:solidFill>
                  <a:srgbClr val="FFFFFF"/>
                </a:solidFill>
              </a:rPr>
              <a:t>&amp;</a:t>
            </a:r>
            <a:r>
              <a:rPr lang="en-GB" sz="1200">
                <a:solidFill>
                  <a:srgbClr val="FFFFFF"/>
                </a:solidFill>
              </a:rPr>
              <a:t> Manoj Nair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Risk Considerations</a:t>
            </a:r>
            <a:endParaRPr b="1"/>
          </a:p>
        </p:txBody>
      </p:sp>
      <p:graphicFrame>
        <p:nvGraphicFramePr>
          <p:cNvPr id="251" name="Google Shape;251;p26"/>
          <p:cNvGraphicFramePr/>
          <p:nvPr/>
        </p:nvGraphicFramePr>
        <p:xfrm>
          <a:off x="580725" y="1784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{41A3E28D-DFF2-46D4-A9DA-CB92C54F4EF1}</a:tableStyleId>
              </a:tblPr>
              <a:tblGrid>
                <a:gridCol w="1105025"/>
                <a:gridCol w="3735300"/>
                <a:gridCol w="3330625"/>
              </a:tblGrid>
              <a:tr h="408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500">
                          <a:solidFill>
                            <a:schemeClr val="lt1"/>
                          </a:solidFill>
                        </a:rPr>
                        <a:t>Category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500">
                          <a:solidFill>
                            <a:schemeClr val="lt1"/>
                          </a:solidFill>
                        </a:rPr>
                        <a:t>Risk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500">
                          <a:solidFill>
                            <a:schemeClr val="lt1"/>
                          </a:solidFill>
                        </a:rPr>
                        <a:t>Mitigation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5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Bias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Model may reflect biases of Twitter users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Regular retraining, diverse data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61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Ethics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Mislabeling emotionally sensitive content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Human-in-the-loop validation for edge cases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61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Language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Misinterpretation due to sarcasm, slang, or code-mixing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Expand training with localized language examples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61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Privacy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Use of tweet metadata (e.g., location, username)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Strip personally identifiable info (PII), comply with Twitter’s Terms of Service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Next Steps</a:t>
            </a:r>
            <a:endParaRPr b="1"/>
          </a:p>
        </p:txBody>
      </p:sp>
      <p:sp>
        <p:nvSpPr>
          <p:cNvPr id="257" name="Google Shape;257;p27"/>
          <p:cNvSpPr txBox="1"/>
          <p:nvPr/>
        </p:nvSpPr>
        <p:spPr>
          <a:xfrm>
            <a:off x="473400" y="1363425"/>
            <a:ext cx="37866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accent2"/>
                </a:solidFill>
              </a:rPr>
              <a:t>Phase 1: </a:t>
            </a:r>
            <a:r>
              <a:rPr b="1" lang="en-GB" sz="1200">
                <a:solidFill>
                  <a:schemeClr val="accent2"/>
                </a:solidFill>
              </a:rPr>
              <a:t>Deploy the Sentiment Model</a:t>
            </a:r>
            <a:endParaRPr b="1" sz="1200"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GB" sz="1200">
                <a:solidFill>
                  <a:schemeClr val="lt1"/>
                </a:solidFill>
              </a:rPr>
              <a:t>Launch the selected model (</a:t>
            </a:r>
            <a:r>
              <a:rPr i="1" lang="en-GB" sz="1200">
                <a:solidFill>
                  <a:schemeClr val="lt1"/>
                </a:solidFill>
              </a:rPr>
              <a:t>Lightweight BERT</a:t>
            </a:r>
            <a:r>
              <a:rPr lang="en-GB" sz="1200">
                <a:solidFill>
                  <a:schemeClr val="lt1"/>
                </a:solidFill>
              </a:rPr>
              <a:t>) into production.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GB" sz="1200">
                <a:solidFill>
                  <a:schemeClr val="lt1"/>
                </a:solidFill>
              </a:rPr>
              <a:t>Enable real-time monitoring of customer sentiment across English, French, and Portuguese tweets.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58" name="Google Shape;258;p27"/>
          <p:cNvSpPr txBox="1"/>
          <p:nvPr/>
        </p:nvSpPr>
        <p:spPr>
          <a:xfrm>
            <a:off x="4754425" y="1307850"/>
            <a:ext cx="3786600" cy="1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accent2"/>
                </a:solidFill>
              </a:rPr>
              <a:t>Phase 2: </a:t>
            </a:r>
            <a:r>
              <a:rPr b="1" lang="en-GB" sz="1200">
                <a:solidFill>
                  <a:schemeClr val="accent2"/>
                </a:solidFill>
              </a:rPr>
              <a:t>Build a Sentiment Intelligence Dashboard</a:t>
            </a:r>
            <a:endParaRPr b="1" sz="1200"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GB" sz="1200">
                <a:solidFill>
                  <a:schemeClr val="lt1"/>
                </a:solidFill>
              </a:rPr>
              <a:t>Visualize customer emotions by region and language.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GB" sz="1200">
                <a:solidFill>
                  <a:schemeClr val="lt1"/>
                </a:solidFill>
              </a:rPr>
              <a:t>Share actionable insights with Marketing, CX, and Brand teams.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259" name="Google Shape;259;p27"/>
          <p:cNvSpPr txBox="1"/>
          <p:nvPr/>
        </p:nvSpPr>
        <p:spPr>
          <a:xfrm>
            <a:off x="531600" y="3232100"/>
            <a:ext cx="3786600" cy="1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accent2"/>
                </a:solidFill>
              </a:rPr>
              <a:t>Phase 3: </a:t>
            </a:r>
            <a:r>
              <a:rPr b="1" lang="en-GB" sz="1200">
                <a:solidFill>
                  <a:schemeClr val="accent2"/>
                </a:solidFill>
              </a:rPr>
              <a:t> Expand to Additional Languages</a:t>
            </a:r>
            <a:endParaRPr b="1" sz="1200"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GB" sz="1200">
                <a:solidFill>
                  <a:schemeClr val="lt1"/>
                </a:solidFill>
              </a:rPr>
              <a:t>Prepare for scale by incorporating more regional languages (e.g., Hindi, Spanish).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GB" sz="1200">
                <a:solidFill>
                  <a:schemeClr val="lt1"/>
                </a:solidFill>
              </a:rPr>
              <a:t>Supports global expansion and localized engagement strategies.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260" name="Google Shape;260;p27"/>
          <p:cNvSpPr txBox="1"/>
          <p:nvPr/>
        </p:nvSpPr>
        <p:spPr>
          <a:xfrm>
            <a:off x="4754425" y="3232100"/>
            <a:ext cx="3786600" cy="1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accent2"/>
                </a:solidFill>
              </a:rPr>
              <a:t>Phase 4:  </a:t>
            </a:r>
            <a:r>
              <a:rPr b="1" lang="en-GB" sz="1200">
                <a:solidFill>
                  <a:schemeClr val="accent2"/>
                </a:solidFill>
              </a:rPr>
              <a:t>Establish Feedback Loop</a:t>
            </a:r>
            <a:endParaRPr b="1" sz="1200"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GB" sz="1200">
                <a:solidFill>
                  <a:schemeClr val="lt1"/>
                </a:solidFill>
              </a:rPr>
              <a:t>Capture edge cases and incorrect predictions to improve accuracy over time.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GB" sz="1200">
                <a:solidFill>
                  <a:schemeClr val="lt1"/>
                </a:solidFill>
              </a:rPr>
              <a:t>Include human review where needed to ensure model quality.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66" name="Google Shape;266;p28"/>
          <p:cNvSpPr txBox="1"/>
          <p:nvPr>
            <p:ph idx="1" type="body"/>
          </p:nvPr>
        </p:nvSpPr>
        <p:spPr>
          <a:xfrm>
            <a:off x="645300" y="2644025"/>
            <a:ext cx="33135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Link to GitHub Repo: </a:t>
            </a:r>
            <a:r>
              <a:rPr lang="en-GB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https://github.com/TheOctoMizer/AAI-510-Project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7" name="Google Shape;267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68" name="Google Shape;268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6" name="Google Shape;276;p28"/>
          <p:cNvPicPr preferRelativeResize="0"/>
          <p:nvPr/>
        </p:nvPicPr>
        <p:blipFill rotWithShape="1">
          <a:blip r:embed="rId4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8" name="Google Shape;278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79" name="Google Shape;279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3" name="Google Shape;283;p28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5" name="Google Shape;285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86" name="Google Shape;286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0" name="Google Shape;290;p28"/>
          <p:cNvPicPr preferRelativeResize="0"/>
          <p:nvPr/>
        </p:nvPicPr>
        <p:blipFill rotWithShape="1">
          <a:blip r:embed="rId4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91" name="Google Shape;291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" name="Google Shape;292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93" name="Google Shape;293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" name="Google Shape;297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298" name="Google Shape;298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9" name="Google Shape;299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00" name="Google Shape;300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02" name="Google Shape;302;p28"/>
          <p:cNvPicPr preferRelativeResize="0"/>
          <p:nvPr/>
        </p:nvPicPr>
        <p:blipFill rotWithShape="1">
          <a:blip r:embed="rId4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03" name="Google Shape;303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04" name="Google Shape;304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2" name="Google Shape;312;p28"/>
          <p:cNvPicPr preferRelativeResize="0"/>
          <p:nvPr/>
        </p:nvPicPr>
        <p:blipFill rotWithShape="1">
          <a:blip r:embed="rId4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/>
          <p:nvPr>
            <p:ph type="title"/>
          </p:nvPr>
        </p:nvSpPr>
        <p:spPr>
          <a:xfrm>
            <a:off x="1251200" y="4400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/>
              <a:t>Premising Problem Statement</a:t>
            </a:r>
            <a:endParaRPr b="1"/>
          </a:p>
        </p:txBody>
      </p:sp>
      <p:sp>
        <p:nvSpPr>
          <p:cNvPr id="202" name="Google Shape;202;p18"/>
          <p:cNvSpPr txBox="1"/>
          <p:nvPr>
            <p:ph idx="1" type="body"/>
          </p:nvPr>
        </p:nvSpPr>
        <p:spPr>
          <a:xfrm>
            <a:off x="172050" y="1409600"/>
            <a:ext cx="5247900" cy="3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In today’s globally connected digital world, Twitter acts as a real-time reflection of public sentiment—from political concerns to product opinions.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However, much of this content is shared in regional languages, using informal or code-mixed text that traditional English-centric sentiment tools often misinterpret.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This creates a critical gap for: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• Government agencies looking to detect early signs of unrest, misinformation, or civic issues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• Brands seeking to localize marketing and respond to feedback in culturally relevant ways.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9925" y="1409600"/>
            <a:ext cx="3581549" cy="262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Our</a:t>
            </a:r>
            <a:r>
              <a:rPr b="1" lang="en-GB"/>
              <a:t> Goal</a:t>
            </a:r>
            <a:endParaRPr b="1"/>
          </a:p>
        </p:txBody>
      </p:sp>
      <p:sp>
        <p:nvSpPr>
          <p:cNvPr id="209" name="Google Shape;209;p19"/>
          <p:cNvSpPr txBox="1"/>
          <p:nvPr>
            <p:ph idx="1" type="body"/>
          </p:nvPr>
        </p:nvSpPr>
        <p:spPr>
          <a:xfrm>
            <a:off x="1297500" y="977375"/>
            <a:ext cx="7545600" cy="38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To build a system that decodes public opinion across languages, enabling governments to act faster and brands to connect better with their audiences.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Our solution: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Build a robust AI solution to classify sentiment (</a:t>
            </a: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Positive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Negative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).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083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over three key languages: </a:t>
            </a: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English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French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Portuguese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083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Keep the solution lightweight, scalable, and explainable.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083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We have built an AI-driven solution to analyze sentiment in English, French, and Portuguese tweets.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083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Our model achieves up to 82% accuracy across languages.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083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Ready for real-world deployment in marketing, brand monitoring, and customer experience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083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Models used include: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0832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Logistic Regression (Baseline)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0832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Random Forest (Ensemble)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0832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LSTM (Sequential Context)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0832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BERT &amp; XLM-RoBERTa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(QLoRA).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(Multilingual Transformers)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Our main focus: Generalizability, Interpretability, Context Handling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Data Collection &amp; Characteristics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15" name="Google Shape;215;p20"/>
          <p:cNvSpPr txBox="1"/>
          <p:nvPr>
            <p:ph idx="1" type="body"/>
          </p:nvPr>
        </p:nvSpPr>
        <p:spPr>
          <a:xfrm>
            <a:off x="1032075" y="908250"/>
            <a:ext cx="7361400" cy="3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Selected 3 common most spoken language tweets  datasets from kaggle: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🇬🇧 English: 100k+ samples with text and sentiment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🇫🇷 French: ~9 lakh samples, but lacks "neutral"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🇵🇹 Portuguese: ~6 lakh samples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Challenges: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Label format inconsistencies (e.g., 0/1/2, strings)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Extra columns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Missing/imbalanced classes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Code-mixed text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Informal styles, langs  and language detection issues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"/>
          <p:cNvSpPr txBox="1"/>
          <p:nvPr>
            <p:ph type="title"/>
          </p:nvPr>
        </p:nvSpPr>
        <p:spPr>
          <a:xfrm>
            <a:off x="1297500" y="393750"/>
            <a:ext cx="7419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Preprocessing and Exploratory Data Analysis (EDA)</a:t>
            </a:r>
            <a:endParaRPr b="1"/>
          </a:p>
        </p:txBody>
      </p:sp>
      <p:sp>
        <p:nvSpPr>
          <p:cNvPr id="221" name="Google Shape;221;p21"/>
          <p:cNvSpPr txBox="1"/>
          <p:nvPr>
            <p:ph idx="1" type="body"/>
          </p:nvPr>
        </p:nvSpPr>
        <p:spPr>
          <a:xfrm>
            <a:off x="1297500" y="1307850"/>
            <a:ext cx="6862800" cy="35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b="1" lang="en-GB" sz="1600"/>
              <a:t>Text Cleaning Pipeline:</a:t>
            </a:r>
            <a:endParaRPr b="1"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AutoNum type="alphaLcPeriod"/>
            </a:pPr>
            <a:r>
              <a:rPr b="1" lang="en-GB" sz="1600"/>
              <a:t>Remove URLs, mentions, hashtags, punctuation</a:t>
            </a:r>
            <a:endParaRPr b="1"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AutoNum type="alphaLcPeriod"/>
            </a:pPr>
            <a:r>
              <a:rPr b="1" lang="en-GB" sz="1600"/>
              <a:t>Lowercase text, normalize whitespace</a:t>
            </a:r>
            <a:endParaRPr b="1"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AutoNum type="alphaLcPeriod"/>
            </a:pPr>
            <a:r>
              <a:rPr b="1" lang="en-GB" sz="1600"/>
              <a:t>Filter non-text/corrupted entries</a:t>
            </a:r>
            <a:endParaRPr b="1"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/>
              <a:t>EDA: </a:t>
            </a:r>
            <a:endParaRPr b="1"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b="1" lang="en-GB" sz="1600"/>
              <a:t>Post-cleaning columns: text, label, text_length, word_count, ~195K entries</a:t>
            </a:r>
            <a:endParaRPr b="1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b="1" lang="en-GB" sz="1600"/>
              <a:t>Sentiment Balance: ~50% Positive / ~50% Negative, dropping neutral</a:t>
            </a:r>
            <a:endParaRPr b="1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b="1" lang="en-GB" sz="1600"/>
              <a:t>Insights:</a:t>
            </a:r>
            <a:endParaRPr b="1"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AutoNum type="alphaLcPeriod"/>
            </a:pPr>
            <a:r>
              <a:rPr b="1" lang="en-GB" sz="1600"/>
              <a:t>Word clouds reveal common terms by sentiment</a:t>
            </a:r>
            <a:endParaRPr b="1"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AutoNum type="alphaLcPeriod"/>
            </a:pPr>
            <a:r>
              <a:rPr b="1" lang="en-GB" sz="1600"/>
              <a:t>Text length distribution varies widely</a:t>
            </a:r>
            <a:endParaRPr b="1"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AutoNum type="alphaLcPeriod"/>
            </a:pPr>
            <a:r>
              <a:rPr b="1" lang="en-GB" sz="1600"/>
              <a:t>Strong presence of informal and code-mixed pattern</a:t>
            </a:r>
            <a:endParaRPr b="1"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Our Approach</a:t>
            </a:r>
            <a:endParaRPr b="1"/>
          </a:p>
        </p:txBody>
      </p:sp>
      <p:sp>
        <p:nvSpPr>
          <p:cNvPr id="227" name="Google Shape;227;p22"/>
          <p:cNvSpPr txBox="1"/>
          <p:nvPr>
            <p:ph idx="1" type="body"/>
          </p:nvPr>
        </p:nvSpPr>
        <p:spPr>
          <a:xfrm>
            <a:off x="1297500" y="1168950"/>
            <a:ext cx="7545600" cy="3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/>
              <a:t>Step-by-step journey:</a:t>
            </a:r>
            <a:endParaRPr b="1" sz="1600"/>
          </a:p>
          <a:p>
            <a:pPr indent="-31496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AutoNum type="arabicPeriod"/>
            </a:pPr>
            <a:r>
              <a:rPr lang="en-GB" sz="1600"/>
              <a:t>Curated and cleaned 650K+ tweets across 3 languages (</a:t>
            </a:r>
            <a:r>
              <a:rPr b="1" lang="en-GB" sz="1600"/>
              <a:t>English</a:t>
            </a:r>
            <a:r>
              <a:rPr lang="en-GB" sz="1600"/>
              <a:t>, </a:t>
            </a:r>
            <a:r>
              <a:rPr b="1" lang="en-GB" sz="1600"/>
              <a:t>French</a:t>
            </a:r>
            <a:r>
              <a:rPr lang="en-GB" sz="1600"/>
              <a:t> and </a:t>
            </a:r>
            <a:r>
              <a:rPr b="1" lang="en-GB" sz="1600"/>
              <a:t>Portuguese</a:t>
            </a:r>
            <a:r>
              <a:rPr lang="en-GB" sz="1600"/>
              <a:t>)</a:t>
            </a:r>
            <a:endParaRPr sz="1600"/>
          </a:p>
          <a:p>
            <a:pPr indent="-31496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AutoNum type="arabicPeriod"/>
            </a:pPr>
            <a:r>
              <a:rPr lang="en-GB" sz="1600"/>
              <a:t>Downsampled to balanced datasets of 195K tweets.</a:t>
            </a:r>
            <a:endParaRPr sz="1600"/>
          </a:p>
          <a:p>
            <a:pPr indent="-31496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AutoNum type="arabicPeriod"/>
            </a:pPr>
            <a:r>
              <a:rPr lang="en-GB" sz="1600"/>
              <a:t>Trained and compared five models:</a:t>
            </a:r>
            <a:endParaRPr sz="1600"/>
          </a:p>
          <a:p>
            <a:pPr indent="-31496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○"/>
            </a:pPr>
            <a:r>
              <a:rPr lang="en-GB" sz="1600"/>
              <a:t>Lightweight BERT </a:t>
            </a:r>
            <a:endParaRPr sz="1600"/>
          </a:p>
          <a:p>
            <a:pPr indent="-31496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-GB" sz="1600"/>
              <a:t>XLM Roberta</a:t>
            </a:r>
            <a:endParaRPr sz="1600"/>
          </a:p>
          <a:p>
            <a:pPr indent="-31496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○"/>
            </a:pPr>
            <a:r>
              <a:rPr lang="en-GB" sz="1600"/>
              <a:t>LSTM </a:t>
            </a:r>
            <a:endParaRPr sz="1600"/>
          </a:p>
          <a:p>
            <a:pPr indent="-31496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○"/>
            </a:pPr>
            <a:r>
              <a:rPr lang="en-GB" sz="1600"/>
              <a:t>Logistic regression</a:t>
            </a:r>
            <a:endParaRPr sz="1600"/>
          </a:p>
          <a:p>
            <a:pPr indent="-31496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○"/>
            </a:pPr>
            <a:r>
              <a:rPr lang="en-GB" sz="1600"/>
              <a:t>Random Forest</a:t>
            </a:r>
            <a:endParaRPr sz="1600"/>
          </a:p>
          <a:p>
            <a:pPr indent="-31496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AutoNum type="arabicPeriod"/>
            </a:pPr>
            <a:r>
              <a:rPr lang="en-GB" sz="1600"/>
              <a:t>Evaluated using accuracy and consistency across languages.</a:t>
            </a:r>
            <a:endParaRPr sz="1600"/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/>
          <p:nvPr>
            <p:ph type="title"/>
          </p:nvPr>
        </p:nvSpPr>
        <p:spPr>
          <a:xfrm>
            <a:off x="12347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Key Models Compared</a:t>
            </a:r>
            <a:endParaRPr b="1"/>
          </a:p>
        </p:txBody>
      </p:sp>
      <p:graphicFrame>
        <p:nvGraphicFramePr>
          <p:cNvPr id="233" name="Google Shape;233;p23"/>
          <p:cNvGraphicFramePr/>
          <p:nvPr/>
        </p:nvGraphicFramePr>
        <p:xfrm>
          <a:off x="461125" y="1569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{41A3E28D-DFF2-46D4-A9DA-CB92C54F4EF1}</a:tableStyleId>
              </a:tblPr>
              <a:tblGrid>
                <a:gridCol w="1201650"/>
                <a:gridCol w="987300"/>
                <a:gridCol w="951550"/>
                <a:gridCol w="705025"/>
                <a:gridCol w="919650"/>
                <a:gridCol w="1624750"/>
                <a:gridCol w="1817400"/>
              </a:tblGrid>
              <a:tr h="337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chemeClr val="accent2"/>
                          </a:solidFill>
                        </a:rPr>
                        <a:t>Model</a:t>
                      </a:r>
                      <a:endParaRPr b="1" sz="1200"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chemeClr val="accent2"/>
                          </a:solidFill>
                        </a:rPr>
                        <a:t>Accuracy</a:t>
                      </a:r>
                      <a:endParaRPr b="1" sz="1200"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chemeClr val="accent2"/>
                          </a:solidFill>
                        </a:rPr>
                        <a:t>Precision</a:t>
                      </a:r>
                      <a:endParaRPr b="1" sz="1200"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chemeClr val="accent2"/>
                          </a:solidFill>
                        </a:rPr>
                        <a:t>Recall</a:t>
                      </a:r>
                      <a:endParaRPr b="1" sz="1200"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chemeClr val="accent2"/>
                          </a:solidFill>
                        </a:rPr>
                        <a:t>F1-Score</a:t>
                      </a:r>
                      <a:endParaRPr b="1" sz="1200"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chemeClr val="accent2"/>
                          </a:solidFill>
                        </a:rPr>
                        <a:t>Pros</a:t>
                      </a:r>
                      <a:endParaRPr b="1" sz="1200"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chemeClr val="accent2"/>
                          </a:solidFill>
                        </a:rPr>
                        <a:t>Cons</a:t>
                      </a:r>
                      <a:endParaRPr b="1" sz="1200"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Lightweight BERT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0.842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0.842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0.842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0.842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Best accuracy, multilingual, scalable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Slightly heavier than LSTM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Logistic Regression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0.825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0.825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0.825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0.825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Lightweight, fast to train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Lower accuracy, not deep NLP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LSTM (Deep Learning)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0.822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0.822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0.822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0.822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Interpretable, fast inference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No pretrained language understanding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XLM-RoBERTa (QLoRA)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0.822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0.822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0.822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0.821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Multilingual, transformer-based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Slower, more resource heavy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1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Random Forest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0.815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0.815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0.815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0.815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Quick to implement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Not suitable for text-based language inferen</a:t>
                      </a: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ce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"/>
          <p:cNvSpPr txBox="1"/>
          <p:nvPr>
            <p:ph type="title"/>
          </p:nvPr>
        </p:nvSpPr>
        <p:spPr>
          <a:xfrm>
            <a:off x="1125050" y="508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Real World Testing</a:t>
            </a:r>
            <a:endParaRPr b="1"/>
          </a:p>
        </p:txBody>
      </p:sp>
      <p:sp>
        <p:nvSpPr>
          <p:cNvPr id="239" name="Google Shape;239;p24"/>
          <p:cNvSpPr txBox="1"/>
          <p:nvPr/>
        </p:nvSpPr>
        <p:spPr>
          <a:xfrm>
            <a:off x="1125050" y="1307850"/>
            <a:ext cx="8295300" cy="38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tested the model on real tweets: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“</a:t>
            </a:r>
            <a:r>
              <a:rPr lang="en-GB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 love this product, it works perfectly!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” → Positive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“</a:t>
            </a:r>
            <a:r>
              <a:rPr lang="en-GB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Worst experience ever. Totally disappointed.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” → Negative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“</a:t>
            </a:r>
            <a:r>
              <a:rPr lang="en-GB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Ce produit est incroyable, je l'adore!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” → Positive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“</a:t>
            </a:r>
            <a:r>
              <a:rPr lang="en-GB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Très mauvaise qualité, je suis déçu.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” → Negativ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/>
              <a:t>✅ </a:t>
            </a:r>
            <a:r>
              <a:rPr lang="en-GB">
                <a:solidFill>
                  <a:schemeClr val="lt1"/>
                </a:solidFill>
              </a:rPr>
              <a:t>Observation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The model correctly identified sentiment across languages and expressions.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Performed well with real-world text inputs including emojis and informal phrasing.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⚠️ Improvement Area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Slight inconsistency in sarcasm and edge cases.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Opportunity to enhance multilingual nuance through additional fine-tuning.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Final recommendation</a:t>
            </a:r>
            <a:endParaRPr b="1"/>
          </a:p>
        </p:txBody>
      </p:sp>
      <p:sp>
        <p:nvSpPr>
          <p:cNvPr id="245" name="Google Shape;245;p25"/>
          <p:cNvSpPr txBox="1"/>
          <p:nvPr/>
        </p:nvSpPr>
        <p:spPr>
          <a:xfrm>
            <a:off x="654025" y="1596250"/>
            <a:ext cx="7482600" cy="33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Lightweight BERT</a:t>
            </a:r>
            <a:r>
              <a:rPr lang="en-GB" sz="15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 strikes the best balance of accuracy, multilingual performance, and real-world feasibility. It is pretrained, multilingual, and lightweight enough to deploy in most cloud or on-device environments.</a:t>
            </a:r>
            <a:endParaRPr sz="15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Lightweight BERT?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Highest F1-score: 0.842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Handles English, French, Portuguese effectively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Pretrained on multilingual data = less training cost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Easily integrated with cloud APIs or mobile apps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